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1110" y="3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650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hyperlink" Target="https://github.com/lahrour88/abou-talib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3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6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lipart, Graphique, logo, conception&#10;&#10;Le contenu généré par l’IA peut être incorrect.">
            <a:extLst>
              <a:ext uri="{FF2B5EF4-FFF2-40B4-BE49-F238E27FC236}">
                <a16:creationId xmlns:a16="http://schemas.microsoft.com/office/drawing/2014/main" id="{E239B972-35BC-7E5C-99AB-03A9C7DD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786" y="0"/>
            <a:ext cx="876161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7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المنصة الرقمية: ثانوية عبدالهادي بوطالب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99896" y="51918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المطور: </a:t>
            </a:r>
            <a:r>
              <a:rPr lang="ar-MA" sz="2400" dirty="0">
                <a:solidFill>
                  <a:schemeClr val="accent5">
                    <a:lumMod val="7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لحرور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عبد العظيم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Image 6" descr="Une image contenant Police, Graphiqu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8AB6F30E-5F0D-0E9E-D80B-54677CE3C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9250" y="7531331"/>
            <a:ext cx="2441149" cy="6982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3D0A84-9E12-23B2-14AD-989D2E7B61EE}"/>
              </a:ext>
            </a:extLst>
          </p:cNvPr>
          <p:cNvSpPr/>
          <p:nvPr/>
        </p:nvSpPr>
        <p:spPr>
          <a:xfrm>
            <a:off x="399896" y="6733293"/>
            <a:ext cx="8536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https://abou-talib.vercel.app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23611E-6 3.08642E-7 L 4.23611E-6 -0.07215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7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espace, texte">
            <a:extLst>
              <a:ext uri="{FF2B5EF4-FFF2-40B4-BE49-F238E27FC236}">
                <a16:creationId xmlns:a16="http://schemas.microsoft.com/office/drawing/2014/main" id="{35EFE4AC-ECB2-DB55-DF5E-17FBFF0C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24"/>
                    </a14:imgEffect>
                    <a14:imgEffect>
                      <a14:saturation sat="2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66255"/>
            <a:ext cx="14630400" cy="83855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stA="50000" endPos="65000" dist="508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66CEED-1CF0-46C3-5ABB-5A6187D67016}"/>
              </a:ext>
            </a:extLst>
          </p:cNvPr>
          <p:cNvSpPr/>
          <p:nvPr/>
        </p:nvSpPr>
        <p:spPr>
          <a:xfrm>
            <a:off x="735676" y="2252752"/>
            <a:ext cx="13159047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15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Abou-</a:t>
            </a:r>
            <a:r>
              <a:rPr lang="fr-FR" sz="11500" b="0" cap="none" spc="0" dirty="0" err="1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talib.vercel.app</a:t>
            </a:r>
            <a:endParaRPr lang="fr-FR" sz="115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ZoneTexte 8">
            <a:hlinkClick r:id="rId4"/>
            <a:extLst>
              <a:ext uri="{FF2B5EF4-FFF2-40B4-BE49-F238E27FC236}">
                <a16:creationId xmlns:a16="http://schemas.microsoft.com/office/drawing/2014/main" id="{55CC8510-D491-97A9-B9BE-8BBC90643264}"/>
              </a:ext>
            </a:extLst>
          </p:cNvPr>
          <p:cNvSpPr txBox="1"/>
          <p:nvPr/>
        </p:nvSpPr>
        <p:spPr>
          <a:xfrm>
            <a:off x="3923606" y="7515256"/>
            <a:ext cx="6084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https://github.com/lahrour88/aou-talib.git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044A931-C1EE-1FB3-0712-55EB5F5C5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21" y="4926159"/>
            <a:ext cx="2882785" cy="288278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0589F1A-CD8F-0E5A-8D39-C89DEEEDBB2F}"/>
              </a:ext>
            </a:extLst>
          </p:cNvPr>
          <p:cNvSpPr txBox="1"/>
          <p:nvPr/>
        </p:nvSpPr>
        <p:spPr>
          <a:xfrm>
            <a:off x="4100945" y="7145924"/>
            <a:ext cx="42672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ar-MA" dirty="0">
                <a:solidFill>
                  <a:schemeClr val="bg1">
                    <a:lumMod val="75000"/>
                  </a:schemeClr>
                </a:solidFill>
              </a:rPr>
              <a:t>رابط الكود المصدر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57DC09-0DD1-B4AF-0CAD-0DAC7B044143}"/>
              </a:ext>
            </a:extLst>
          </p:cNvPr>
          <p:cNvSpPr txBox="1"/>
          <p:nvPr/>
        </p:nvSpPr>
        <p:spPr>
          <a:xfrm>
            <a:off x="13367658" y="2409372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>
                    <a:lumMod val="75000"/>
                  </a:schemeClr>
                </a:solidFill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4602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8379" y="892612"/>
            <a:ext cx="8708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فكرة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المشروع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239827" y="2810639"/>
            <a:ext cx="7596784" cy="1478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100" dirty="0">
                <a:latin typeface="Inter" pitchFamily="34" charset="0"/>
                <a:ea typeface="Inter" pitchFamily="34" charset="-122"/>
                <a:cs typeface="Inter" pitchFamily="34" charset="-120"/>
              </a:rPr>
              <a:t>تهدف المنصة الرقمية لثانوية عبدالهادي بوطالب إلى إحداث ثورة في البيئة التعليمية من خلال توفير حل شامل يربط بين إدارة المدرسة </a:t>
            </a:r>
            <a:r>
              <a:rPr lang="en-US" sz="2100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والمعلمين</a:t>
            </a:r>
            <a:r>
              <a:rPr lang="en-US" sz="2100" dirty="0">
                <a:latin typeface="Inter" pitchFamily="34" charset="0"/>
                <a:ea typeface="Inter" pitchFamily="34" charset="-122"/>
                <a:cs typeface="Inter" pitchFamily="34" charset="-120"/>
              </a:rPr>
              <a:t> و</a:t>
            </a:r>
            <a:r>
              <a:rPr lang="ar-MA" sz="2100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الثلاميد</a:t>
            </a:r>
            <a:r>
              <a:rPr lang="en-US" sz="2100" dirty="0">
                <a:latin typeface="Inter" pitchFamily="34" charset="0"/>
                <a:ea typeface="Inter" pitchFamily="34" charset="-122"/>
                <a:cs typeface="Inter" pitchFamily="34" charset="-120"/>
              </a:rPr>
              <a:t> وأولياء الأمور. تعمل المنصة كمركز معلومات وتواصل ديناميكي، مما يعزز تجربة التعلم الشاملة.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39827" y="457351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dirty="0">
                <a:latin typeface="Inter" pitchFamily="34" charset="0"/>
                <a:ea typeface="Inter" pitchFamily="34" charset="-122"/>
                <a:cs typeface="Inter" pitchFamily="34" charset="-120"/>
              </a:rPr>
              <a:t>الفئة المستهدفة تشمل جميع أفراد المجتمع المدرسي، من الإدارة التي تسعى إلى تبسيط العمليات، </a:t>
            </a:r>
            <a:r>
              <a:rPr lang="en-US" sz="2000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إلى</a:t>
            </a:r>
            <a:r>
              <a:rPr lang="en-US" sz="2000" dirty="0"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ال</a:t>
            </a:r>
            <a:r>
              <a:rPr lang="ar-MA" sz="2000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ثلاميد</a:t>
            </a:r>
            <a:r>
              <a:rPr lang="en-US" sz="2000" dirty="0">
                <a:latin typeface="Inter" pitchFamily="34" charset="0"/>
                <a:ea typeface="Inter" pitchFamily="34" charset="-122"/>
                <a:cs typeface="Inter" pitchFamily="34" charset="-120"/>
              </a:rPr>
              <a:t> الذين يبحثون عن تجربة تعليمية أكثر تفاعلية، وأولياء الأمور الراغبين في متابعة تقدم أبنائهم.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9" y="2196703"/>
            <a:ext cx="4885015" cy="4885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A10FEC-B34D-1977-BA76-A5521D126427}"/>
              </a:ext>
            </a:extLst>
          </p:cNvPr>
          <p:cNvSpPr/>
          <p:nvPr/>
        </p:nvSpPr>
        <p:spPr>
          <a:xfrm>
            <a:off x="12369338" y="7485967"/>
            <a:ext cx="2261062" cy="66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 descr="Une image contenant Police, Graphiqu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E7F2F4D9-D6DF-20B8-0808-E2E42E878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0399" y="7350798"/>
            <a:ext cx="3270001" cy="935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5191" y="1039535"/>
            <a:ext cx="8501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الأهداف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التربوية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28667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428667" y="251162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10375542" y="221856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0496610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744081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تعزيز القيم الأخلاقية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961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غرس روح المواطنة والمسؤولية الاجتماعية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بين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</a:t>
            </a:r>
            <a:r>
              <a:rPr lang="ar-MA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تلاميد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من خلال المحتوى التفاعلي والأنشطة.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793790" y="251162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Shape 9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3837146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4109323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تحفيز الإبداع والابتكار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51084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توفير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أدوات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وموارد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تشجع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على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التفكير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ابتكار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وتنمية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المهارات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الإبداعية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لل</a:t>
            </a:r>
            <a:r>
              <a:rPr lang="ar-MA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تلاميد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428667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Shape 15"/>
          <p:cNvSpPr/>
          <p:nvPr/>
        </p:nvSpPr>
        <p:spPr>
          <a:xfrm>
            <a:off x="10342292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0496610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744081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تسهيل التواصل الفعال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85961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بناء جسور تواصل قوية بين جميع أفراد المجتمع المدرسي: الإدارة، المعلمون، الطلاب، وأولياء الأمور.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24" name="Text 22"/>
          <p:cNvSpPr/>
          <p:nvPr/>
        </p:nvSpPr>
        <p:spPr>
          <a:xfrm>
            <a:off x="3837145" y="494277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4109323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التمكين الرقمي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إعداد جيل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من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</a:t>
            </a:r>
            <a:r>
              <a:rPr lang="ar-MA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تلاميد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والمعلمين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لاستخدام التكنولوجيا بفعالية في العملية التعليمية والحياة اليومية.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580328-7A1E-FA6E-7A82-DF9AEA5D7A64}"/>
              </a:ext>
            </a:extLst>
          </p:cNvPr>
          <p:cNvSpPr/>
          <p:nvPr/>
        </p:nvSpPr>
        <p:spPr>
          <a:xfrm>
            <a:off x="12336088" y="7485967"/>
            <a:ext cx="2261062" cy="66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8" name="Image 27" descr="Une image contenant Police, Graphiqu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9CC7C324-76B5-DC1A-2762-741C120F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149" y="7350798"/>
            <a:ext cx="3270001" cy="93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2694" y="968573"/>
            <a:ext cx="9423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المميزات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الرئيسية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6168" y="2130981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37445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تسجيل الدخول الآمن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457003" y="2812733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نظام دخول موثوق مع صلاحيات مختلفة للإدارة والمعلمين والطلاب.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3073" y="2130981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74350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إدارة المنشورات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2812733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أ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واجهة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سهلة لإنشاء ونشر وتعديل المحتوى الإخباري والتعليمي.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56168" y="399216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037445" y="4183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صفحات شخصية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7003" y="4673918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ملفات تعريف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مخصصة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للمعلمين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لعرض الإنجازات والمعلومات.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3073" y="3992166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374350" y="4183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نموذج الذكاء الاصطناعي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4673918"/>
            <a:ext cx="541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مساعد افتراضي للرد على الاستفسارات وتقديم الدعم.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156168" y="5853351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037445" y="6044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حساب المعدلات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457003" y="6535103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نظام الي فعال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لحساب وتتبع معدلات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أداء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</a:t>
            </a:r>
            <a:r>
              <a:rPr lang="ar-MA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تلاميد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93073" y="5853351"/>
            <a:ext cx="680442" cy="680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374350" y="6044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دعم PWA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793790" y="6535103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تجربة تطبيق ويب تقدمي على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الأجهزة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المحمولة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دون البحث عن الموقع في المتصفح في كل مرة 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879298-795B-91E9-BFC6-68D90E9C8FD6}"/>
              </a:ext>
            </a:extLst>
          </p:cNvPr>
          <p:cNvSpPr/>
          <p:nvPr/>
        </p:nvSpPr>
        <p:spPr>
          <a:xfrm>
            <a:off x="12352713" y="7485967"/>
            <a:ext cx="2261062" cy="66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Police, Graphiqu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0818C294-0F48-29F7-E892-B6498C6DC6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43774" y="7350798"/>
            <a:ext cx="3270001" cy="93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733D98C-774C-1F1A-A10D-3DF52208A7F2}"/>
              </a:ext>
            </a:extLst>
          </p:cNvPr>
          <p:cNvSpPr/>
          <p:nvPr/>
        </p:nvSpPr>
        <p:spPr>
          <a:xfrm>
            <a:off x="12369338" y="7485967"/>
            <a:ext cx="2261062" cy="66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 0"/>
          <p:cNvSpPr/>
          <p:nvPr/>
        </p:nvSpPr>
        <p:spPr>
          <a:xfrm>
            <a:off x="5793759" y="552630"/>
            <a:ext cx="7804666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800"/>
              </a:lnSpc>
              <a:buNone/>
            </a:pPr>
            <a:r>
              <a:rPr lang="en-US" sz="38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أقسام</a:t>
            </a: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المنصة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412831" y="1538288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3157835" y="1741170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19046" y="1902262"/>
            <a:ext cx="263723" cy="2637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302008" y="2522458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الأنشطة الرياضية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15714" y="2944773"/>
            <a:ext cx="612814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متابعة جداول المباريات، النتائج، وأخبار الفرق المدرسية.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3657" y="1538288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428661" y="1741170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9871" y="1902262"/>
            <a:ext cx="263723" cy="2637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572833" y="2522458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الثقافة والفنون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886539" y="2944773"/>
            <a:ext cx="612814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عروض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للمواهب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، فعاليات فنية، وأخبار النوادي الثقافية.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7412831" y="3655457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3157835" y="3858339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19046" y="4019431"/>
            <a:ext cx="263723" cy="2637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302008" y="4639628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آخر الأخبار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7615714" y="5061942"/>
            <a:ext cx="612814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تغطية شاملة لأهم المستجدات والأحداث داخل المدرسة.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683657" y="3655457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370403" y="3837603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Text 15"/>
          <p:cNvSpPr/>
          <p:nvPr/>
        </p:nvSpPr>
        <p:spPr>
          <a:xfrm>
            <a:off x="4572833" y="4639628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الذكاء الاصطناعي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886539" y="5061942"/>
            <a:ext cx="612814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مساعد افتراضي للإجابة عن الأسئلة الشائعة </a:t>
            </a: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وتوجيه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</a:t>
            </a:r>
            <a:r>
              <a:rPr lang="ar-MA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تلاميد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23" name="Shape 17"/>
          <p:cNvSpPr/>
          <p:nvPr/>
        </p:nvSpPr>
        <p:spPr>
          <a:xfrm>
            <a:off x="4074539" y="5787140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9819543" y="5990023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4950BC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0757" y="6151114"/>
            <a:ext cx="263723" cy="26372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963716" y="677131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تواصل معنا</a:t>
            </a:r>
            <a:endParaRPr lang="en-US" sz="1900" dirty="0"/>
          </a:p>
        </p:txBody>
      </p:sp>
      <p:sp>
        <p:nvSpPr>
          <p:cNvPr id="27" name="Text 20"/>
          <p:cNvSpPr/>
          <p:nvPr/>
        </p:nvSpPr>
        <p:spPr>
          <a:xfrm>
            <a:off x="4277422" y="7193626"/>
            <a:ext cx="612814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نموذج اتصال مباشر </a:t>
            </a: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للإدارة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و</a:t>
            </a:r>
            <a:r>
              <a:rPr lang="ar-MA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التلاميد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وأولياء الأمور.</a:t>
            </a:r>
            <a:endParaRPr lang="en-US" sz="1500" dirty="0"/>
          </a:p>
        </p:txBody>
      </p:sp>
      <p:pic>
        <p:nvPicPr>
          <p:cNvPr id="34" name="Image 33" descr="Une image contenant Police, Graphiqu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BD8D34D5-9B4B-0609-29A2-4D2793C9A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01266" y="7515867"/>
            <a:ext cx="2840545" cy="812513"/>
          </a:xfrm>
          <a:prstGeom prst="rect">
            <a:avLst/>
          </a:prstGeom>
        </p:spPr>
      </p:pic>
      <p:pic>
        <p:nvPicPr>
          <p:cNvPr id="29" name="Graphique 28" descr="Atome avec un remplissage uni">
            <a:extLst>
              <a:ext uri="{FF2B5EF4-FFF2-40B4-BE49-F238E27FC236}">
                <a16:creationId xmlns:a16="http://schemas.microsoft.com/office/drawing/2014/main" id="{9BE43A8F-F48F-37EB-8D0B-9CF79E4B4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99532" y="3866732"/>
            <a:ext cx="527768" cy="5277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17324" y="529114"/>
            <a:ext cx="5839658" cy="601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700"/>
              </a:lnSpc>
              <a:buNone/>
            </a:pPr>
            <a:r>
              <a:rPr lang="en-US" sz="37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البنية</a:t>
            </a: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37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التقنية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3418" y="1515189"/>
            <a:ext cx="132835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تعتمد المنصة على مجموعة من التقنيات الحديثة لضمان الأداء والكفاءة والتوسع المستقبلي.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8" y="2011754"/>
            <a:ext cx="13283565" cy="57244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78567" y="4032300"/>
            <a:ext cx="1660414" cy="747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معمارية التطبيق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478567" y="4885752"/>
            <a:ext cx="1660414" cy="896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بنية مرنة لأداء عالي وقابلية للتوسع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6202" y="3261453"/>
            <a:ext cx="337894" cy="3378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158043" y="2544984"/>
            <a:ext cx="2988744" cy="3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16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الواجهة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10158043" y="3024844"/>
            <a:ext cx="3427093" cy="597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HTML، CSS، JavaScript، Bootstrap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375" y="3261453"/>
            <a:ext cx="337894" cy="3378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84043" y="2544984"/>
            <a:ext cx="2988744" cy="3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الخادم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045694" y="3024844"/>
            <a:ext cx="3427093" cy="29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+ Flask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202" y="6157214"/>
            <a:ext cx="337894" cy="33789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158043" y="5427462"/>
            <a:ext cx="2988744" cy="3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16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قاعدة البيانات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10158043" y="5907321"/>
            <a:ext cx="3427093" cy="298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5375" y="6157214"/>
            <a:ext cx="337894" cy="33789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84043" y="5427462"/>
            <a:ext cx="2988744" cy="37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الاستضافة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1045694" y="5907321"/>
            <a:ext cx="3427093" cy="298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vercel</a:t>
            </a:r>
            <a:endParaRPr lang="en-US" sz="1050" dirty="0"/>
          </a:p>
        </p:txBody>
      </p:sp>
      <p:sp>
        <p:nvSpPr>
          <p:cNvPr id="19" name="Text 12"/>
          <p:cNvSpPr/>
          <p:nvPr/>
        </p:nvSpPr>
        <p:spPr>
          <a:xfrm>
            <a:off x="-727011" y="7794139"/>
            <a:ext cx="8779254" cy="29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هذ</a:t>
            </a:r>
            <a:r>
              <a:rPr lang="ar-MA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</a:t>
            </a:r>
            <a:r>
              <a:rPr lang="ar-MA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بنية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ar-MA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ضمن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منصة سريعة الاستجابة، سهلة الصيانة، وقابلة للتطوير لتلبية الاحتياجات المتزايدة للمدرسة.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79A99-6FB3-5B22-E2D4-9EE264B82FAA}"/>
              </a:ext>
            </a:extLst>
          </p:cNvPr>
          <p:cNvSpPr/>
          <p:nvPr/>
        </p:nvSpPr>
        <p:spPr>
          <a:xfrm>
            <a:off x="12369338" y="7485967"/>
            <a:ext cx="2261062" cy="66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1" name="Image 20" descr="Une image contenant Police, Graphiqu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BB4D0081-6172-8412-F4CD-5D501E2BA2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60399" y="7350798"/>
            <a:ext cx="3270001" cy="93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4E0DA68-2B35-A21F-2123-FC3DBAE4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75" y="2120018"/>
            <a:ext cx="6021172" cy="4852506"/>
          </a:xfrm>
          <a:prstGeom prst="rect">
            <a:avLst/>
          </a:prstGeom>
        </p:spPr>
      </p:pic>
      <p:pic>
        <p:nvPicPr>
          <p:cNvPr id="14" name="Image 13" descr="Une image contenant texte, capture d’écran, Système d’exploitation, logiciel&#10;&#10;Le contenu généré par l’IA peut être incorrect.">
            <a:extLst>
              <a:ext uri="{FF2B5EF4-FFF2-40B4-BE49-F238E27FC236}">
                <a16:creationId xmlns:a16="http://schemas.microsoft.com/office/drawing/2014/main" id="{7E893657-B9EF-FEFA-582F-664C36F4F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32699">
            <a:off x="409020" y="2912571"/>
            <a:ext cx="1312637" cy="2766785"/>
          </a:xfrm>
          <a:prstGeom prst="rect">
            <a:avLst/>
          </a:prstGeom>
        </p:spPr>
      </p:pic>
      <p:pic>
        <p:nvPicPr>
          <p:cNvPr id="15" name="Image 14" descr="Une image contenant texte, capture d’écran, Publicité en ligne, Site web&#10;&#10;Le contenu généré par l’IA peut être incorrect.">
            <a:extLst>
              <a:ext uri="{FF2B5EF4-FFF2-40B4-BE49-F238E27FC236}">
                <a16:creationId xmlns:a16="http://schemas.microsoft.com/office/drawing/2014/main" id="{87BB332C-D15A-F3DC-7D9F-D9150670FF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24" t="-6421" r="12129" b="8477"/>
          <a:stretch/>
        </p:blipFill>
        <p:spPr>
          <a:xfrm rot="20931399">
            <a:off x="1923208" y="2416560"/>
            <a:ext cx="3840136" cy="24364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ext 0"/>
          <p:cNvSpPr/>
          <p:nvPr/>
        </p:nvSpPr>
        <p:spPr>
          <a:xfrm>
            <a:off x="5019437" y="612934"/>
            <a:ext cx="8830866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تجربة </a:t>
            </a:r>
            <a:r>
              <a:rPr lang="en-US" sz="43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المستخدم</a:t>
            </a: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3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والتصميم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6906458" y="1844278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ct val="150000"/>
              </a:lnSpc>
              <a:buSzPct val="100000"/>
              <a:buChar char="•"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الألوان المتناسقة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استخدام درجات الأزرق والأبيض يمنح المنصة مظهراً احترافياً وهادئاً، يعزز التركيز والراحة البصرية.</a:t>
            </a:r>
            <a:endParaRPr lang="en-US" sz="20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906458" y="2652073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ct val="150000"/>
              </a:lnSpc>
              <a:buSzPct val="100000"/>
              <a:buChar char="•"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التخطيط البديهي</a:t>
            </a: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</a:t>
            </a: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تصميم الصفحات يتبع مبادئ سهولة الاستخدام، مع قوائم واضحة ومحتوى منظم يسهل الوصول إليه.</a:t>
            </a:r>
            <a:endParaRPr lang="en-US" sz="20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906458" y="3476494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ct val="150000"/>
              </a:lnSpc>
              <a:buSzPct val="100000"/>
              <a:buChar char="•"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الاستجابة على المحمول</a:t>
            </a: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</a:t>
            </a: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تصميم متجاوب (Responsive Design) يضمن تجربة سلسة على جميع الأجهزة، من الحواسيب المكتبية إلى الهواتف الذكية والأجهزة اللوحية.</a:t>
            </a:r>
            <a:endParaRPr lang="en-US" sz="20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906458" y="4757256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ct val="150000"/>
              </a:lnSpc>
              <a:buSzPct val="100000"/>
              <a:buChar char="•"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خط عربي واضح</a:t>
            </a: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</a:t>
            </a:r>
            <a:r>
              <a:rPr lang="en-US" sz="2000" dirty="0">
                <a:solidFill>
                  <a:srgbClr val="272525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اختيار خطوط عربية حديثة وواضحة لضمان سهولة القراءة والفهم لجميع المستخدمين.</a:t>
            </a:r>
            <a:endParaRPr lang="en-US" sz="20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E5C876-0362-4A3C-0ED1-6098E8FF8BB1}"/>
              </a:ext>
            </a:extLst>
          </p:cNvPr>
          <p:cNvSpPr/>
          <p:nvPr/>
        </p:nvSpPr>
        <p:spPr>
          <a:xfrm>
            <a:off x="12369338" y="7485967"/>
            <a:ext cx="2261062" cy="66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 descr="Une image contenant Police, Graphiqu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19D189BC-97D5-921F-9ECC-7B7567087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0399" y="7350798"/>
            <a:ext cx="3270001" cy="935355"/>
          </a:xfrm>
          <a:prstGeom prst="rect">
            <a:avLst/>
          </a:prstGeom>
        </p:spPr>
      </p:pic>
      <p:pic>
        <p:nvPicPr>
          <p:cNvPr id="17" name="Image 16" descr="Une image contenant capture d’écran, noir, conception">
            <a:extLst>
              <a:ext uri="{FF2B5EF4-FFF2-40B4-BE49-F238E27FC236}">
                <a16:creationId xmlns:a16="http://schemas.microsoft.com/office/drawing/2014/main" id="{CFF8F39A-D370-1D53-CE81-D5FA85DA3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29609">
            <a:off x="-415765" y="2779316"/>
            <a:ext cx="2965296" cy="2991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5485" y="1689378"/>
            <a:ext cx="7101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التحديات والحلول: طريق الابتكار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28667" y="2851785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28667" y="2851785"/>
            <a:ext cx="121920" cy="173081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0652641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إدارة</a:t>
            </a: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الصلاحيات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85961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الحل: نظام دقيق لإدارة أدوار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المستخدمين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إدارة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، معلم، </a:t>
            </a:r>
            <a:r>
              <a:rPr lang="ar-MA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تلميد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مع صلاحيات محددة لكل دور.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2851785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93790" y="2851785"/>
            <a:ext cx="121920" cy="173081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3467219" y="3109079"/>
            <a:ext cx="3385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تكامل نموذج الذكاء الاصطناعي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51084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الحل: استخدام واجهات برمجة تطبيقات (APIs) مرنة لربط النموذج بالمنصة بفعالية.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667" y="4809411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428667" y="4809411"/>
            <a:ext cx="121920" cy="173081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758839" y="5066705"/>
            <a:ext cx="3729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تحسين استعلامات قاعدة البيانات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961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الحل: استخدام استراتيجيات فهرسة وتحسين الاستعلامات في Supabase لضمان سرعة الاستجابة.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93790" y="4809411"/>
            <a:ext cx="121920" cy="173081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4017883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ضمان أمان البيانات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51084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الحل: 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وضع البيانات الحساسة في متغيرات البيئة </a:t>
            </a:r>
            <a:r>
              <a:rPr lang="fr-FR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(.</a:t>
            </a:r>
            <a:r>
              <a:rPr lang="fr-FR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</a:t>
            </a:r>
            <a:r>
              <a:rPr lang="fr-FR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وعدم ادراجها بالكود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2AC584-9855-7EBA-A28C-6A82555C4364}"/>
              </a:ext>
            </a:extLst>
          </p:cNvPr>
          <p:cNvSpPr/>
          <p:nvPr/>
        </p:nvSpPr>
        <p:spPr>
          <a:xfrm>
            <a:off x="12352713" y="7485967"/>
            <a:ext cx="2261062" cy="66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" name="Image 19" descr="Une image contenant Police, Graphiqu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321C78F5-56B6-27F4-6124-C17193EA1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774" y="7350798"/>
            <a:ext cx="3270001" cy="93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1706" y="1793081"/>
            <a:ext cx="5867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النتائج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والتأثير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054873" y="30460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لإدارة المدرسة: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سليط الضوء على الفعاليات التي تقوم بها ,و</a:t>
            </a:r>
            <a:r>
              <a:rPr lang="fr-FR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التواصل مع </a:t>
            </a:r>
            <a:r>
              <a:rPr lang="ar-MA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التلاميد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054873" y="39759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للتلاميذ: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وصول سهل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للمعلومات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وال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اخبار الخاصة </a:t>
            </a:r>
            <a:r>
              <a:rPr lang="ar-MA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بالمئسسة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، بيئة تعلم تفاعلية، وتحفيز للابتكار والإبداع.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054873" y="49058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للأساتذة: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أدوات مساعدة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لإدارة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المحتوى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،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والتفاعل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مع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ar-MA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التلاميد</a:t>
            </a:r>
            <a:r>
              <a:rPr lang="ar-MA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و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أولياء الأمور بفعالية.</a:t>
            </a:r>
            <a:endParaRPr lang="en-US" sz="1750" dirty="0"/>
          </a:p>
        </p:txBody>
      </p:sp>
      <p:pic>
        <p:nvPicPr>
          <p:cNvPr id="13" name="Image 12" descr="Une image contenant habits, chaussures, personne, debout&#10;&#10;Le contenu généré par l’IA peut être incorrect.">
            <a:extLst>
              <a:ext uri="{FF2B5EF4-FFF2-40B4-BE49-F238E27FC236}">
                <a16:creationId xmlns:a16="http://schemas.microsoft.com/office/drawing/2014/main" id="{1280838F-84F7-732D-8AEA-5B724C302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0" y="1770459"/>
            <a:ext cx="7092319" cy="4369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615</Words>
  <Application>Microsoft Office PowerPoint</Application>
  <PresentationFormat>Personnalisé</PresentationFormat>
  <Paragraphs>87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Inter</vt:lpstr>
      <vt:lpstr>Arial</vt:lpstr>
      <vt:lpstr>Inter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abdelladim lahrour</dc:creator>
  <cp:lastModifiedBy>abdo lah</cp:lastModifiedBy>
  <cp:revision>7</cp:revision>
  <dcterms:created xsi:type="dcterms:W3CDTF">2025-11-12T08:57:44Z</dcterms:created>
  <dcterms:modified xsi:type="dcterms:W3CDTF">2025-11-13T10:06:13Z</dcterms:modified>
</cp:coreProperties>
</file>